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59" r:id="rId4"/>
    <p:sldId id="258" r:id="rId5"/>
    <p:sldId id="287" r:id="rId6"/>
    <p:sldId id="281" r:id="rId7"/>
    <p:sldId id="260" r:id="rId8"/>
    <p:sldId id="282" r:id="rId9"/>
    <p:sldId id="267" r:id="rId10"/>
    <p:sldId id="261" r:id="rId11"/>
    <p:sldId id="269" r:id="rId12"/>
    <p:sldId id="262" r:id="rId13"/>
    <p:sldId id="274" r:id="rId14"/>
    <p:sldId id="275" r:id="rId15"/>
    <p:sldId id="286" r:id="rId16"/>
    <p:sldId id="271" r:id="rId17"/>
    <p:sldId id="263" r:id="rId18"/>
    <p:sldId id="285" r:id="rId19"/>
    <p:sldId id="273" r:id="rId20"/>
    <p:sldId id="283" r:id="rId21"/>
    <p:sldId id="284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21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6529406" cy="157163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Любая работа эффективна тогда, когда   она правильно организована.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7232848" cy="421484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Мастерская как форма организации совместной деятельности педагога с детьми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Подготовила: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Старший воспитатель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МБ ДОУ «Детский сад № 9»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РОМАНОВИЧ ИРИНА АЛЕКСАНДРОВНА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orenne.com/data/559dd39560c36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99085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ownloads\фон 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3571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Условия при </a:t>
            </a:r>
            <a:endParaRPr lang="ru-RU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</a:t>
            </a:r>
            <a:endParaRPr lang="ru-RU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мастерской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992888" cy="15716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cs typeface="Arial" panose="020B0604020202020204" pitchFamily="34" charset="0"/>
              </a:rPr>
              <a:t>    </a:t>
            </a:r>
            <a:br>
              <a:rPr lang="ru-RU" sz="2400" b="1" dirty="0" smtClean="0">
                <a:cs typeface="Arial" panose="020B0604020202020204" pitchFamily="34" charset="0"/>
              </a:rPr>
            </a:br>
            <a:r>
              <a:rPr lang="ru-RU" sz="3600" b="1" dirty="0"/>
              <a:t>О</a:t>
            </a:r>
            <a:r>
              <a:rPr lang="ru-RU" sz="3600" b="1" dirty="0" smtClean="0"/>
              <a:t>бщее </a:t>
            </a:r>
            <a:r>
              <a:rPr lang="ru-RU" sz="3600" b="1" dirty="0"/>
              <a:t>пространство для </a:t>
            </a:r>
            <a:r>
              <a:rPr lang="ru-RU" sz="3600" b="1" dirty="0" smtClean="0"/>
              <a:t>работы</a:t>
            </a:r>
            <a:r>
              <a:rPr lang="ru-RU" sz="3600" b="1" dirty="0" smtClean="0">
                <a:cs typeface="Arial" panose="020B0604020202020204" pitchFamily="34" charset="0"/>
              </a:rPr>
              <a:t> </a:t>
            </a:r>
            <a:endParaRPr lang="ru-RU" sz="3600" b="1" dirty="0"/>
          </a:p>
        </p:txBody>
      </p:sp>
      <p:pic>
        <p:nvPicPr>
          <p:cNvPr id="4" name="Рисунок 3" descr="http://xn--48-6kcat4e.xn--p1ai/wp-content/gallery/kategoriya-mebel-dlya-detskogo-sada/big_det_sad8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445026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места для всех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участников мастерской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http://cs622030.vk.me/v622030142/19970/Q-fuKoIDVSA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960318" cy="4866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8315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взрослый не обязывает и </a:t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принуждает к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занятию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http://i2.dailyrecord.co.uk/incoming/article1426885.ece/ALTERNATES/s2197/Nursery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14488"/>
            <a:ext cx="5940425" cy="395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zauralonline.ru/images/photos/big/8b0fcb4b33189d0a4db8a59f9a58fc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7651"/>
            <a:ext cx="7085013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9108504" cy="51845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«все способны</a:t>
            </a:r>
            <a:r>
              <a:rPr lang="ru-RU" b="1" dirty="0" smtClean="0"/>
              <a:t>»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каждый имеет право высказать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свою </a:t>
            </a:r>
            <a:r>
              <a:rPr lang="ru-RU" b="1" dirty="0"/>
              <a:t>точку </a:t>
            </a:r>
            <a:r>
              <a:rPr lang="ru-RU" b="1" dirty="0" smtClean="0"/>
              <a:t>зрения»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уважение мнения партнера</a:t>
            </a:r>
            <a:r>
              <a:rPr lang="ru-RU" b="1" dirty="0" smtClean="0"/>
              <a:t>» 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отсутствие официального оценивания</a:t>
            </a:r>
            <a:r>
              <a:rPr lang="ru-RU" b="1" dirty="0" smtClean="0"/>
              <a:t>»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в</a:t>
            </a:r>
            <a:r>
              <a:rPr lang="ru-RU" b="1" dirty="0" smtClean="0"/>
              <a:t>ажно </a:t>
            </a:r>
            <a:r>
              <a:rPr lang="ru-RU" b="1" dirty="0"/>
              <a:t>не только, что мы узнаем, но и какие чувства и эмоции мы при этом </a:t>
            </a:r>
            <a:r>
              <a:rPr lang="ru-RU" b="1" dirty="0" smtClean="0"/>
              <a:t>испытываем»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1771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деятельность в мастерской должна быть </a:t>
            </a:r>
            <a:r>
              <a:rPr lang="ru-RU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безоценочной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789040"/>
            <a:ext cx="82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еятельность в мастерской имеет </a:t>
            </a:r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открытый временный конец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 descr="http://orenne.com/data/559dd39560c36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592288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t">
              <a:buNone/>
            </a:pPr>
            <a:r>
              <a:rPr lang="ru-RU" sz="2800" b="1" dirty="0" smtClean="0"/>
              <a:t> </a:t>
            </a:r>
            <a:endParaRPr lang="ru-RU" sz="2800" b="1" dirty="0" smtClean="0"/>
          </a:p>
        </p:txBody>
      </p:sp>
      <p:pic>
        <p:nvPicPr>
          <p:cNvPr id="4" name="Рисунок 3" descr="http://www.maam.ru/upload/blogs/f00e8c8cc87c3623d19371a8cc273e22.jpg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7218"/>
            <a:ext cx="5295900" cy="39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desimetre.com/wp-content/uploads/craft-stores-tiny-shells-little-fences-watering-cans-kb-jpe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7200" r="5875" b="7227"/>
          <a:stretch>
            <a:fillRect/>
          </a:stretch>
        </p:blipFill>
        <p:spPr bwMode="auto">
          <a:xfrm>
            <a:off x="3491880" y="404664"/>
            <a:ext cx="52578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t">
              <a:buNone/>
            </a:pPr>
            <a:r>
              <a:rPr lang="ru-RU" sz="2800" b="1" dirty="0" smtClean="0"/>
              <a:t> </a:t>
            </a:r>
            <a:endParaRPr lang="ru-RU" sz="2800" b="1" dirty="0" smtClean="0"/>
          </a:p>
        </p:txBody>
      </p:sp>
      <p:pic>
        <p:nvPicPr>
          <p:cNvPr id="6" name="Рисунок 5" descr="http://ped-kopilka.ru/upload/blogs/27378_1ca95ea1b10a00ebd163f861911d783b.jpg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28792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ownloads\фон 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3571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5328592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принципы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правила 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ведения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мастерской: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268760"/>
            <a:ext cx="856895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общего пространства для работы в мастерской, где мастер-педагог и дети будут находиться вместе, на одном уровне, без жестко закрепленных рабочих мест, с правом выбора соседа;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перестроить реальное пространство. в котором устраивается мастерская. в зависимости от задачи каждого этапа;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свободное вхождение детей в процесс мастерской через привлечение к новой идее, подготовленным материал и др.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свободы в рамках принятых правил, что дает ощущение внутренней свободы;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988840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обеспечивается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субъективная позиция ребенка в познавательном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процессе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предоставляется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свобода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выбора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проявляется индивидуальные стремления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развития личности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творческих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способностей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путем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индивидуальной или коллективной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работы приходить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новым знаниям и активно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пользоваться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ими.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548680"/>
            <a:ext cx="5418150" cy="132343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Мастерская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8352928" cy="516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демократическое руководство работой детей Решительное ограничение участия, практической деятельности мастера-педагога как авторитета на всех этапах мастерской;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безоценочность, отсутствие критических замечаний в адрес любого участника мастерской;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временной конец (каждый ребенок работает в своем темпе);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атмосфера. создаваемая при работе в мастерской, должна обеспечивать эмоциональный комфорт каждому ребенку, способствовать и стимулировать творческое саморазвитие личности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фон спасибо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1928802"/>
            <a:ext cx="62151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br>
              <a:rPr lang="ru-RU" b="1" dirty="0" smtClean="0"/>
            </a:br>
            <a:r>
              <a:rPr lang="ru-RU" b="1" dirty="0" smtClean="0"/>
              <a:t>       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masterpodelok.com/uploads/posts/2013-07-16/22809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94296"/>
            <a:ext cx="6552728" cy="5377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br>
              <a:rPr lang="ru-RU" b="1" dirty="0" smtClean="0"/>
            </a:br>
            <a:r>
              <a:rPr lang="ru-RU" b="1" dirty="0" smtClean="0"/>
              <a:t>       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childrenholidays.ru/files/upload/news/00032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8639"/>
            <a:ext cx="6984776" cy="502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80781"/>
            <a:ext cx="6131024" cy="114300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типы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мастерских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496944" cy="4525963"/>
          </a:xfrm>
        </p:spPr>
        <p:txBody>
          <a:bodyPr>
            <a:normAutofit/>
          </a:bodyPr>
          <a:lstStyle/>
          <a:p>
            <a:r>
              <a:rPr lang="ru-RU" sz="4000" b="1" dirty="0"/>
              <a:t>По составу участников </a:t>
            </a:r>
            <a:endParaRPr lang="ru-RU" sz="4000" b="1" dirty="0" smtClean="0"/>
          </a:p>
          <a:p>
            <a:pPr marL="0" indent="0">
              <a:buNone/>
            </a:pPr>
            <a:endParaRPr lang="ru-RU" sz="4000" b="1" dirty="0" smtClean="0"/>
          </a:p>
          <a:p>
            <a:r>
              <a:rPr lang="ru-RU" sz="4000" b="1" dirty="0" smtClean="0"/>
              <a:t>По </a:t>
            </a:r>
            <a:r>
              <a:rPr lang="ru-RU" sz="4000" b="1" dirty="0"/>
              <a:t>целям и видам деятельности </a:t>
            </a:r>
            <a:endParaRPr lang="ru-RU" sz="4000" b="1" dirty="0" smtClean="0"/>
          </a:p>
          <a:p>
            <a:pPr marL="0" indent="0">
              <a:buNone/>
            </a:pPr>
            <a:endParaRPr lang="ru-RU" sz="4000" b="1" dirty="0" smtClean="0"/>
          </a:p>
          <a:p>
            <a:r>
              <a:rPr lang="ru-RU" sz="4000" b="1" dirty="0"/>
              <a:t>По временной продолжительности </a:t>
            </a:r>
            <a:endParaRPr lang="ru-RU" sz="4000" b="1" dirty="0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42314"/>
            <a:ext cx="8964488" cy="496303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составу участников мастерские </a:t>
            </a:r>
            <a:endParaRPr lang="ru-RU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подразделяются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b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778"/>
            <a:ext cx="8686800" cy="4929222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4400" b="1" dirty="0"/>
              <a:t>на занятия только для детей;</a:t>
            </a:r>
            <a:endParaRPr lang="ru-RU" sz="4400" b="1" dirty="0"/>
          </a:p>
          <a:p>
            <a:r>
              <a:rPr lang="ru-RU" sz="4400" b="1" dirty="0"/>
              <a:t>- только для педагогов</a:t>
            </a:r>
            <a:endParaRPr lang="ru-RU" sz="4400" b="1" dirty="0"/>
          </a:p>
          <a:p>
            <a:r>
              <a:rPr lang="ru-RU" sz="4400" b="1" dirty="0"/>
              <a:t>- только для </a:t>
            </a:r>
            <a:r>
              <a:rPr lang="ru-RU" sz="4400" b="1" dirty="0" smtClean="0"/>
              <a:t>родителей</a:t>
            </a:r>
            <a:endParaRPr lang="ru-RU" sz="4400" b="1" dirty="0"/>
          </a:p>
          <a:p>
            <a:r>
              <a:rPr lang="ru-RU" sz="4400" b="1" dirty="0"/>
              <a:t>- </a:t>
            </a:r>
            <a:r>
              <a:rPr lang="ru-RU" sz="4400" b="1" dirty="0" smtClean="0"/>
              <a:t>занятия  </a:t>
            </a:r>
            <a:r>
              <a:rPr lang="ru-RU" sz="4400" b="1" dirty="0"/>
              <a:t>с </a:t>
            </a:r>
            <a:r>
              <a:rPr lang="ru-RU" sz="4400" b="1" dirty="0" smtClean="0"/>
              <a:t>взрослыми </a:t>
            </a:r>
            <a:r>
              <a:rPr lang="ru-RU" sz="4400" b="1" dirty="0"/>
              <a:t>и </a:t>
            </a:r>
            <a:r>
              <a:rPr lang="ru-RU" sz="4400" b="1" dirty="0" smtClean="0"/>
              <a:t> детьми</a:t>
            </a:r>
            <a:endParaRPr lang="ru-RU" sz="4400" b="1" dirty="0"/>
          </a:p>
          <a:p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80781"/>
            <a:ext cx="6131024" cy="114300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типы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мастерских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496944" cy="4525963"/>
          </a:xfrm>
        </p:spPr>
        <p:txBody>
          <a:bodyPr>
            <a:normAutofit/>
          </a:bodyPr>
          <a:lstStyle/>
          <a:p>
            <a:r>
              <a:rPr lang="ru-RU" sz="4000" b="1" dirty="0"/>
              <a:t>По составу участников </a:t>
            </a:r>
            <a:endParaRPr lang="ru-RU" sz="4000" b="1" dirty="0" smtClean="0"/>
          </a:p>
          <a:p>
            <a:pPr marL="0" indent="0">
              <a:buNone/>
            </a:pPr>
            <a:endParaRPr lang="ru-RU" sz="4000" b="1" dirty="0" smtClean="0"/>
          </a:p>
          <a:p>
            <a:r>
              <a:rPr lang="ru-RU" sz="4000" b="1" dirty="0" smtClean="0"/>
              <a:t>По </a:t>
            </a:r>
            <a:r>
              <a:rPr lang="ru-RU" sz="4000" b="1" dirty="0"/>
              <a:t>целям и видам деятельности </a:t>
            </a:r>
            <a:endParaRPr lang="ru-RU" sz="4000" b="1" dirty="0" smtClean="0"/>
          </a:p>
          <a:p>
            <a:pPr marL="0" indent="0">
              <a:buNone/>
            </a:pPr>
            <a:endParaRPr lang="ru-RU" sz="4000" b="1" dirty="0" smtClean="0"/>
          </a:p>
          <a:p>
            <a:r>
              <a:rPr lang="ru-RU" sz="4000" b="1" dirty="0"/>
              <a:t>По временной продолжительности </a:t>
            </a:r>
            <a:endParaRPr lang="ru-RU" sz="4000" b="1" dirty="0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008" y="1894970"/>
            <a:ext cx="8964488" cy="496303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целям и видам </a:t>
            </a:r>
            <a:endParaRPr lang="ru-RU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деятельности </a:t>
            </a:r>
            <a:endParaRPr lang="ru-RU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выделяются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b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36304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- </a:t>
            </a:r>
            <a:r>
              <a:rPr lang="ru-RU" sz="4400" b="1" dirty="0"/>
              <a:t>художественная </a:t>
            </a:r>
            <a:r>
              <a:rPr lang="ru-RU" sz="4400" b="1" dirty="0" smtClean="0"/>
              <a:t>мастерская;</a:t>
            </a:r>
            <a:endParaRPr lang="ru-RU" sz="4400" b="1" dirty="0"/>
          </a:p>
          <a:p>
            <a:r>
              <a:rPr lang="ru-RU" sz="4400" b="1" dirty="0"/>
              <a:t>- </a:t>
            </a:r>
            <a:r>
              <a:rPr lang="ru-RU" sz="4400" b="1" dirty="0" smtClean="0"/>
              <a:t>театральная мастерская;</a:t>
            </a:r>
            <a:endParaRPr lang="ru-RU" sz="4400" b="1" dirty="0" smtClean="0"/>
          </a:p>
          <a:p>
            <a:r>
              <a:rPr lang="ru-RU" sz="4400" b="1" dirty="0" smtClean="0"/>
              <a:t>- </a:t>
            </a:r>
            <a:r>
              <a:rPr lang="ru-RU" sz="4400" b="1" dirty="0"/>
              <a:t>мастерская игр и </a:t>
            </a:r>
            <a:r>
              <a:rPr lang="ru-RU" sz="4400" b="1" dirty="0" smtClean="0"/>
              <a:t>игрушек;</a:t>
            </a:r>
            <a:endParaRPr lang="ru-RU" sz="4400" b="1" dirty="0" smtClean="0"/>
          </a:p>
          <a:p>
            <a:r>
              <a:rPr lang="ru-RU" sz="4400" b="1" dirty="0" smtClean="0"/>
              <a:t>-сувенирная мастерская;</a:t>
            </a:r>
            <a:endParaRPr lang="ru-RU" sz="4400" b="1" dirty="0"/>
          </a:p>
          <a:p>
            <a:r>
              <a:rPr lang="ru-RU" sz="4400" b="1" dirty="0"/>
              <a:t>- архитектурная </a:t>
            </a:r>
            <a:r>
              <a:rPr lang="ru-RU" sz="4400" b="1" dirty="0" smtClean="0"/>
              <a:t>мастерская.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58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временной продолжительности мастерские разделяют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7227" y="1916832"/>
            <a:ext cx="3244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одноактные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67481"/>
            <a:ext cx="59895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длительного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действия </a:t>
            </a:r>
            <a:endParaRPr lang="ru-RU" sz="4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26" y="3982632"/>
            <a:ext cx="2527548" cy="232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WPS Presentation</Application>
  <PresentationFormat>Экран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Symbol</vt:lpstr>
      <vt:lpstr>Тема Office</vt:lpstr>
      <vt:lpstr>Любая работа эффективна тогда, когда   она правильно организована.  </vt:lpstr>
      <vt:lpstr>PowerPoint 演示文稿</vt:lpstr>
      <vt:lpstr>         </vt:lpstr>
      <vt:lpstr>         </vt:lpstr>
      <vt:lpstr>типы мастерских </vt:lpstr>
      <vt:lpstr>PowerPoint 演示文稿</vt:lpstr>
      <vt:lpstr>типы мастерских </vt:lpstr>
      <vt:lpstr>PowerPoint 演示文稿</vt:lpstr>
      <vt:lpstr>По временной продолжительности мастерские разделяют          </vt:lpstr>
      <vt:lpstr>PowerPoint 演示文稿</vt:lpstr>
      <vt:lpstr>     Общее пространство для работы </vt:lpstr>
      <vt:lpstr>места для всех участников мастерской</vt:lpstr>
      <vt:lpstr>взрослый не обязывает и  не принуждает к занятию</vt:lpstr>
      <vt:lpstr>PowerPoint 演示文稿</vt:lpstr>
      <vt:lpstr>деятельность в мастерской должна быть безоценочной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57</cp:revision>
  <dcterms:created xsi:type="dcterms:W3CDTF">2013-01-06T18:32:00Z</dcterms:created>
  <dcterms:modified xsi:type="dcterms:W3CDTF">2021-05-22T10:53:22Z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1049-11.2.0.10132</vt:lpwstr>
  </property>
</Properties>
</file>